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60" r:id="rId3"/>
    <p:sldId id="258" r:id="rId4"/>
    <p:sldId id="261" r:id="rId5"/>
    <p:sldId id="262" r:id="rId6"/>
    <p:sldId id="290" r:id="rId7"/>
    <p:sldId id="292" r:id="rId8"/>
    <p:sldId id="284" r:id="rId9"/>
    <p:sldId id="286" r:id="rId10"/>
    <p:sldId id="329" r:id="rId11"/>
    <p:sldId id="288" r:id="rId12"/>
    <p:sldId id="320" r:id="rId13"/>
    <p:sldId id="287" r:id="rId14"/>
    <p:sldId id="296" r:id="rId15"/>
    <p:sldId id="332" r:id="rId16"/>
    <p:sldId id="301" r:id="rId17"/>
    <p:sldId id="31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86552" autoAdjust="0"/>
  </p:normalViewPr>
  <p:slideViewPr>
    <p:cSldViewPr>
      <p:cViewPr>
        <p:scale>
          <a:sx n="50" d="100"/>
          <a:sy n="50" d="100"/>
        </p:scale>
        <p:origin x="-3384" y="-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55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91D03-4C42-41E0-AD86-87652352FF9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CFC0C-E688-4590-AF73-166F73A1E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FC0C-E688-4590-AF73-166F73A1E12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FC0C-E688-4590-AF73-166F73A1E12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520E-4EFF-4A03-8971-7A53F5280A39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B06C88-228A-4614-A8E4-53AE9E9F3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520E-4EFF-4A03-8971-7A53F5280A39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6C88-228A-4614-A8E4-53AE9E9F3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520E-4EFF-4A03-8971-7A53F5280A39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6C88-228A-4614-A8E4-53AE9E9F3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520E-4EFF-4A03-8971-7A53F5280A39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B06C88-228A-4614-A8E4-53AE9E9F3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520E-4EFF-4A03-8971-7A53F5280A39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6C88-228A-4614-A8E4-53AE9E9F3C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520E-4EFF-4A03-8971-7A53F5280A39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6C88-228A-4614-A8E4-53AE9E9F3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520E-4EFF-4A03-8971-7A53F5280A39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B06C88-228A-4614-A8E4-53AE9E9F3C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520E-4EFF-4A03-8971-7A53F5280A39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6C88-228A-4614-A8E4-53AE9E9F3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520E-4EFF-4A03-8971-7A53F5280A39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6C88-228A-4614-A8E4-53AE9E9F3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520E-4EFF-4A03-8971-7A53F5280A39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6C88-228A-4614-A8E4-53AE9E9F3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520E-4EFF-4A03-8971-7A53F5280A39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6C88-228A-4614-A8E4-53AE9E9F3C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DC520E-4EFF-4A03-8971-7A53F5280A39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B06C88-228A-4614-A8E4-53AE9E9F3C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642918"/>
            <a:ext cx="8098786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«Детский сад» с. </a:t>
            </a:r>
            <a:r>
              <a:rPr lang="ru-RU" sz="2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Кожмудор</a:t>
            </a:r>
            <a:endParaRPr lang="ru-RU" sz="20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Знакомство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Детей дошкольного возраста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творчеством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писателей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Усть-Вымского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района</a:t>
            </a:r>
          </a:p>
          <a:p>
            <a:pPr algn="ctr"/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 </a:t>
            </a:r>
          </a:p>
          <a:p>
            <a:pPr algn="ctr"/>
            <a:endParaRPr lang="ru-RU" sz="2000" b="1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Заведующий МБДОУ «Детский сад» с. </a:t>
            </a:r>
            <a:r>
              <a:rPr lang="ru-RU" sz="2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Кожмудор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Прошева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В.Н.</a:t>
            </a:r>
          </a:p>
          <a:p>
            <a:pPr algn="ctr"/>
            <a:r>
              <a:rPr lang="ru-RU" sz="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2018.</a:t>
            </a:r>
            <a:endParaRPr lang="ru-RU" sz="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Конечно, работа детского сада не будет такой эффективной, как при помощи родителей. С этой целью был оформлен уголок для родителей с советами и рекомендациями, как лучше знакомить детей с произведениями наших писателей. Подготовили для родителей небольшую библиотечку детской литературы, написанной коми писателями. Подготовили папку-передвижку, где поместили портреты писателей и небольшие данные об их жизни и творчестве. Работа с родителями проводится в форме индивидуальных бесед, консультаций, участия в проводимых детском саду мероприятиях.</a:t>
            </a:r>
            <a:endParaRPr lang="ru-RU" dirty="0"/>
          </a:p>
        </p:txBody>
      </p:sp>
      <p:pic>
        <p:nvPicPr>
          <p:cNvPr id="11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51276" y="2965748"/>
            <a:ext cx="6296025" cy="885825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23528" y="2722366"/>
            <a:ext cx="8136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0" y="0"/>
            <a:ext cx="8858280" cy="50006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Стихотворения Серафима Попова, Николая Щукина, Евгения Козлова, Александра Некрасова  заучивали на занятиях как индивидуально, так и группой детей. Дети читали стихотворения на   утренниках, показывая свои художественно-речевые исполнительские навыки, эмоциональность исполнения, естественность поведения, умение интонацией, жестом, мимикой передать свое отношение к содержанию литературной фразы.</a:t>
            </a:r>
          </a:p>
          <a:p>
            <a:endParaRPr lang="ru-RU" dirty="0"/>
          </a:p>
        </p:txBody>
      </p:sp>
      <p:pic>
        <p:nvPicPr>
          <p:cNvPr id="11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2" cstate="print"/>
          <a:srcRect r="27383"/>
          <a:stretch>
            <a:fillRect/>
          </a:stretch>
        </p:blipFill>
        <p:spPr bwMode="auto">
          <a:xfrm>
            <a:off x="0" y="5972175"/>
            <a:ext cx="4572000" cy="885825"/>
          </a:xfrm>
          <a:prstGeom prst="rect">
            <a:avLst/>
          </a:prstGeom>
          <a:noFill/>
        </p:spPr>
      </p:pic>
      <p:pic>
        <p:nvPicPr>
          <p:cNvPr id="4" name="Рисунок 3" descr="SAM_1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527353"/>
            <a:ext cx="4143372" cy="23306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В старшей группе  ведется театрализованный  кружок «</a:t>
            </a:r>
            <a:r>
              <a:rPr lang="ru-RU" dirty="0" err="1" smtClean="0"/>
              <a:t>Мойд</a:t>
            </a:r>
            <a:r>
              <a:rPr lang="ru-RU" dirty="0" smtClean="0"/>
              <a:t> </a:t>
            </a:r>
            <a:r>
              <a:rPr lang="ru-RU" dirty="0" err="1" smtClean="0"/>
              <a:t>бöрся</a:t>
            </a:r>
            <a:r>
              <a:rPr lang="ru-RU" dirty="0" smtClean="0"/>
              <a:t> </a:t>
            </a:r>
            <a:r>
              <a:rPr lang="ru-RU" dirty="0" err="1" smtClean="0"/>
              <a:t>мойд</a:t>
            </a:r>
            <a:r>
              <a:rPr lang="ru-RU" dirty="0" smtClean="0"/>
              <a:t>! Более эффективным, является практический метод, а именно театрализованная деятельность, т. к. она способствует легкому и свободному осуществлению процессов обучения и развития детей. Театрализованные игры дают возможность использовать их как сильное, но ненавязчивое педагогическое средство, ведь ребенок чувствует себя во время игры раскованно и свободно. В процессе работы над выразительностью реплик персонажей, собственных высказываний активизируется словарь ребёнка, совершенствуется звуковая культура речи, развивается творчество и многое другое. Знакомые произведения писателей воспитатели вместе с детьми используют в театрализованных играх. Изготовили вместе с родителями костюмы.  Обыгрывая ситуации, в которых побывали их любимые герои, дети развивают свое творчество, обучаются практическим навыкам выразительного чтения.    </a:t>
            </a:r>
          </a:p>
          <a:p>
            <a:endParaRPr lang="ru-RU" dirty="0"/>
          </a:p>
        </p:txBody>
      </p:sp>
      <p:pic>
        <p:nvPicPr>
          <p:cNvPr id="11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96025" cy="885825"/>
          </a:xfrm>
          <a:prstGeom prst="rect">
            <a:avLst/>
          </a:prstGeom>
          <a:noFill/>
        </p:spPr>
      </p:pic>
      <p:pic>
        <p:nvPicPr>
          <p:cNvPr id="12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2" cstate="print"/>
          <a:srcRect r="55975" b="2453"/>
          <a:stretch>
            <a:fillRect/>
          </a:stretch>
        </p:blipFill>
        <p:spPr bwMode="auto">
          <a:xfrm>
            <a:off x="6372200" y="0"/>
            <a:ext cx="2771800" cy="864096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409217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96025" cy="885825"/>
          </a:xfrm>
          <a:prstGeom prst="rect">
            <a:avLst/>
          </a:prstGeom>
          <a:noFill/>
        </p:spPr>
      </p:pic>
      <p:pic>
        <p:nvPicPr>
          <p:cNvPr id="12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2" cstate="print"/>
          <a:srcRect r="55975" b="2453"/>
          <a:stretch>
            <a:fillRect/>
          </a:stretch>
        </p:blipFill>
        <p:spPr bwMode="auto">
          <a:xfrm>
            <a:off x="6372200" y="0"/>
            <a:ext cx="2771800" cy="864096"/>
          </a:xfrm>
          <a:prstGeom prst="rect">
            <a:avLst/>
          </a:prstGeom>
          <a:noFill/>
        </p:spPr>
      </p:pic>
      <p:pic>
        <p:nvPicPr>
          <p:cNvPr id="5" name="Рисунок 4" descr="SAM_1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88" y="857232"/>
            <a:ext cx="4572012" cy="2571768"/>
          </a:xfrm>
          <a:prstGeom prst="rect">
            <a:avLst/>
          </a:prstGeom>
        </p:spPr>
      </p:pic>
      <p:pic>
        <p:nvPicPr>
          <p:cNvPr id="6" name="Рисунок 5" descr="SAM_1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0286"/>
            <a:ext cx="5214942" cy="29334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96025" cy="885825"/>
          </a:xfrm>
          <a:prstGeom prst="rect">
            <a:avLst/>
          </a:prstGeom>
          <a:noFill/>
        </p:spPr>
      </p:pic>
      <p:pic>
        <p:nvPicPr>
          <p:cNvPr id="12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2" cstate="print"/>
          <a:srcRect r="55975" b="2453"/>
          <a:stretch>
            <a:fillRect/>
          </a:stretch>
        </p:blipFill>
        <p:spPr bwMode="auto">
          <a:xfrm>
            <a:off x="6372200" y="0"/>
            <a:ext cx="2771800" cy="864096"/>
          </a:xfrm>
          <a:prstGeom prst="rect">
            <a:avLst/>
          </a:prstGeom>
          <a:noFill/>
        </p:spPr>
      </p:pic>
      <p:pic>
        <p:nvPicPr>
          <p:cNvPr id="4" name="Рисунок 3" descr="DSC07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928670"/>
            <a:ext cx="4429124" cy="3321843"/>
          </a:xfrm>
          <a:prstGeom prst="rect">
            <a:avLst/>
          </a:prstGeom>
        </p:spPr>
      </p:pic>
      <p:pic>
        <p:nvPicPr>
          <p:cNvPr id="5" name="Рисунок 4" descr="DSC07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429000"/>
            <a:ext cx="4143404" cy="31075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/>
          </a:bodyPr>
          <a:lstStyle/>
          <a:p>
            <a:r>
              <a:rPr lang="ru-RU" dirty="0" smtClean="0"/>
              <a:t>Знакомство с творчеством писателей проводим через музыкальные занятия, на  которых музыкальный руководитель в  соответствии с программой «</a:t>
            </a:r>
            <a:r>
              <a:rPr lang="ru-RU" dirty="0" err="1" smtClean="0"/>
              <a:t>Дзолюк</a:t>
            </a:r>
            <a:r>
              <a:rPr lang="ru-RU" dirty="0" smtClean="0"/>
              <a:t>»  использует слушание и разучивание коми песен на слова Серафима Попова, Александра Некрасова, Николая Щукина такие как «</a:t>
            </a:r>
            <a:r>
              <a:rPr lang="ru-RU" dirty="0" err="1" smtClean="0"/>
              <a:t>Мыйла</a:t>
            </a:r>
            <a:r>
              <a:rPr lang="ru-RU" dirty="0" smtClean="0"/>
              <a:t> </a:t>
            </a:r>
            <a:r>
              <a:rPr lang="ru-RU" dirty="0" err="1" smtClean="0"/>
              <a:t>бöрдö</a:t>
            </a:r>
            <a:r>
              <a:rPr lang="ru-RU" dirty="0" smtClean="0"/>
              <a:t> </a:t>
            </a:r>
            <a:r>
              <a:rPr lang="ru-RU" dirty="0" err="1" smtClean="0"/>
              <a:t>ичöт</a:t>
            </a:r>
            <a:r>
              <a:rPr lang="ru-RU" dirty="0" smtClean="0"/>
              <a:t> Вань» , «Код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кöн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олö</a:t>
            </a:r>
            <a:r>
              <a:rPr lang="ru-RU" dirty="0" smtClean="0"/>
              <a:t>», «</a:t>
            </a:r>
            <a:r>
              <a:rPr lang="ru-RU" dirty="0" err="1" smtClean="0"/>
              <a:t>Медводдза</a:t>
            </a:r>
            <a:r>
              <a:rPr lang="ru-RU" dirty="0" smtClean="0"/>
              <a:t> </a:t>
            </a:r>
            <a:r>
              <a:rPr lang="ru-RU" dirty="0" err="1" smtClean="0"/>
              <a:t>лым</a:t>
            </a:r>
            <a:r>
              <a:rPr lang="ru-RU" dirty="0" smtClean="0"/>
              <a:t>» и многие другие.</a:t>
            </a:r>
          </a:p>
          <a:p>
            <a:endParaRPr lang="ru-RU" dirty="0"/>
          </a:p>
        </p:txBody>
      </p:sp>
      <p:pic>
        <p:nvPicPr>
          <p:cNvPr id="11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96025" cy="885825"/>
          </a:xfrm>
          <a:prstGeom prst="rect">
            <a:avLst/>
          </a:prstGeom>
          <a:noFill/>
        </p:spPr>
      </p:pic>
      <p:pic>
        <p:nvPicPr>
          <p:cNvPr id="12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2" cstate="print"/>
          <a:srcRect r="55975" b="2453"/>
          <a:stretch>
            <a:fillRect/>
          </a:stretch>
        </p:blipFill>
        <p:spPr bwMode="auto">
          <a:xfrm>
            <a:off x="6372200" y="0"/>
            <a:ext cx="2771800" cy="864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Таким образом, можно с уверенностью сказать, что наша работа по знакомству детей дошкольного возраста с творчеством писателей </a:t>
            </a:r>
            <a:r>
              <a:rPr lang="ru-RU" dirty="0" err="1" smtClean="0"/>
              <a:t>Усть-Вымского</a:t>
            </a:r>
            <a:r>
              <a:rPr lang="ru-RU" dirty="0" smtClean="0"/>
              <a:t> района принесла свои результаты: у детей сформирован устойчивый интерес к творчеству писателей, дети умеют выразительно читать стихи, с удовольствием слушают рассказы, стихотворения. Благодаря знакомству с произведениями писателей дети больше узнали о своей Родине – Коми крае, расширился кругозор ребят. Таким образом, мы можем с уверенностью сказать, что наша работа по ознакомлению с творчеством, интереса и уважения к творчеству писателей </a:t>
            </a:r>
            <a:r>
              <a:rPr lang="ru-RU" dirty="0" err="1" smtClean="0"/>
              <a:t>Усть-Вымского</a:t>
            </a:r>
            <a:r>
              <a:rPr lang="ru-RU" dirty="0" smtClean="0"/>
              <a:t> района и открывает большие возможности для развития ребенка как личности, способного понимать и ценить то, что создано трудом народа.</a:t>
            </a:r>
          </a:p>
          <a:p>
            <a:r>
              <a:rPr lang="ru-RU" dirty="0" smtClean="0"/>
              <a:t> </a:t>
            </a:r>
          </a:p>
        </p:txBody>
      </p:sp>
      <p:pic>
        <p:nvPicPr>
          <p:cNvPr id="11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05100" y="2705099"/>
            <a:ext cx="6296025" cy="88582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788024" y="0"/>
            <a:ext cx="3923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6" name="Picture 6" descr="http://www.hiperinfo.ru/2background/beige060.jpg"/>
          <p:cNvPicPr>
            <a:picLocks noChangeAspect="1" noChangeArrowheads="1"/>
          </p:cNvPicPr>
          <p:nvPr/>
        </p:nvPicPr>
        <p:blipFill>
          <a:blip r:embed="rId2" cstate="print"/>
          <a:srcRect r="367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96025" cy="885825"/>
          </a:xfrm>
          <a:prstGeom prst="rect">
            <a:avLst/>
          </a:prstGeom>
          <a:noFill/>
        </p:spPr>
      </p:pic>
      <p:pic>
        <p:nvPicPr>
          <p:cNvPr id="12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3" cstate="print"/>
          <a:srcRect r="55975" b="2453"/>
          <a:stretch>
            <a:fillRect/>
          </a:stretch>
        </p:blipFill>
        <p:spPr bwMode="auto">
          <a:xfrm>
            <a:off x="6372200" y="0"/>
            <a:ext cx="2771800" cy="8640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23728" y="2204864"/>
            <a:ext cx="5472607" cy="144655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 </a:t>
            </a:r>
          </a:p>
        </p:txBody>
      </p:sp>
      <p:pic>
        <p:nvPicPr>
          <p:cNvPr id="8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2175"/>
            <a:ext cx="6296025" cy="885825"/>
          </a:xfrm>
          <a:prstGeom prst="rect">
            <a:avLst/>
          </a:prstGeom>
          <a:noFill/>
        </p:spPr>
      </p:pic>
      <p:pic>
        <p:nvPicPr>
          <p:cNvPr id="10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3" cstate="print"/>
          <a:srcRect r="55975" b="2453"/>
          <a:stretch>
            <a:fillRect/>
          </a:stretch>
        </p:blipFill>
        <p:spPr bwMode="auto">
          <a:xfrm>
            <a:off x="6372200" y="5993904"/>
            <a:ext cx="2771800" cy="864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Начало всех жизненных дорог закладывается в детстве. И все мы, конечно, хотим, чтобы наши дети выросли здоровыми, трудолюбивыми, чтобы стали достойными гражданами Отечества. Наша задача-помочь им приобрести эти качества, дать растущему человеку нравственные ориентиры.</a:t>
            </a:r>
          </a:p>
          <a:p>
            <a:r>
              <a:rPr lang="ru-RU" dirty="0" smtClean="0"/>
              <a:t>Надо научить детей любить природу родного края, великие и малые свершения своего народа. Именно от этой любви и вырастает чувство Родины.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42910" y="500042"/>
            <a:ext cx="7715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Любой край, город, даже небольшое село неповторимы! Везде есть особенные его жителям тропинки, особенные деревья, дома, улицы, памятники. Неповторимы люди! Это артисты, спортсмены, художники, поэты и люди, прославившие свой край трудом. Безусловно, дети должны знать великих людей России и нашей республики. Но прежде они должны знать тех, кто является гордостью нашего района, села. Именно поэтому в нашем дошкольном учреждении мы уделяем особое внимание знакомству детей с творчеством писателей </a:t>
            </a:r>
            <a:r>
              <a:rPr lang="ru-RU" sz="2400" dirty="0" err="1" smtClean="0"/>
              <a:t>Усть-Вымского</a:t>
            </a:r>
            <a:r>
              <a:rPr lang="ru-RU" sz="2400" dirty="0" smtClean="0"/>
              <a:t> района: Серафима Попова, Александра Некрасова, Елены Козловой, Николая Щукина, Евгения Козлова, Зинаиды </a:t>
            </a:r>
            <a:r>
              <a:rPr lang="ru-RU" sz="2400" dirty="0" err="1" smtClean="0"/>
              <a:t>Прошевой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каждой разновозрастной группы составлен перспективный план работы. Подбирается информация, литература, дополнительный материал. Далее проводится работа по плану с детьми, родителями, педагогами.</a:t>
            </a:r>
          </a:p>
          <a:p>
            <a:r>
              <a:rPr lang="ru-RU" dirty="0" smtClean="0"/>
              <a:t>У нас разработана картотека с рекомендованными произведениями коми писателей  для каждой возрастной группы. В педагогическом кабинете оформляем тематические выставки, посвященные творчеству писателей. Для их лучшей организации составлен календарь памятных дат, позволяющий педагогам ориентироваться в датах рождения писателей, которым и приурочиваются выставки.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00174"/>
            <a:ext cx="8686800" cy="452596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Воспитатели постоянно занимаются самообразованием по этой теме. Ведь педагог знающий сможет привить знания и у своих воспитанников.</a:t>
            </a:r>
          </a:p>
          <a:p>
            <a:r>
              <a:rPr lang="ru-RU" dirty="0" smtClean="0"/>
              <a:t>Проводятся занятия по ознакомлению с биографиями  писателей-земляков. Детям интересны не только сами произведения писателей, но и  какими они были в детстве, чем интересовались.</a:t>
            </a:r>
          </a:p>
          <a:p>
            <a:r>
              <a:rPr lang="ru-RU" dirty="0" smtClean="0"/>
              <a:t>Оформлены дидактические игры, альбомы  по произведениям Елены Козловой, Николая Щукина.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Педагоги на педагогическом совете выступали с сообщением опыта работы по этой теме, рассказывали биографию писателей-земляков, как можно использовать произведения писателей – земляков в работе с детьми дошкольного возраста. Также воспитателями были проведены открытые занятия по линии Кустового методического объединения, разработаны занятия по ознакомлению с творчеством писателей-земляков Еленой Козловой, Николаем Щукиным, Евгением Козловым.</a:t>
            </a:r>
          </a:p>
        </p:txBody>
      </p:sp>
      <p:pic>
        <p:nvPicPr>
          <p:cNvPr id="11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96025" cy="885825"/>
          </a:xfrm>
          <a:prstGeom prst="rect">
            <a:avLst/>
          </a:prstGeom>
          <a:noFill/>
        </p:spPr>
      </p:pic>
      <p:pic>
        <p:nvPicPr>
          <p:cNvPr id="12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2" cstate="print"/>
          <a:srcRect r="55975" b="2453"/>
          <a:stretch>
            <a:fillRect/>
          </a:stretch>
        </p:blipFill>
        <p:spPr bwMode="auto">
          <a:xfrm>
            <a:off x="6372200" y="0"/>
            <a:ext cx="2771800" cy="864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fontScale="85000" lnSpcReduction="10000"/>
          </a:bodyPr>
          <a:lstStyle/>
          <a:p>
            <a:r>
              <a:rPr lang="ru-RU" smtClean="0"/>
              <a:t>При ознакомлении дошкольников с произведениями писателей воспитатели используют разные методы (словесные, наглядные, практические и игровые) и приёмы:</a:t>
            </a:r>
          </a:p>
          <a:p>
            <a:r>
              <a:rPr lang="ru-RU" dirty="0" smtClean="0"/>
              <a:t>- выразительное чтение, - беседа о прочитанном,- повторное чтение,</a:t>
            </a:r>
          </a:p>
          <a:p>
            <a:r>
              <a:rPr lang="ru-RU" dirty="0" smtClean="0"/>
              <a:t>- рассматривание иллюстраций,- объяснение незнакомых слов,</a:t>
            </a:r>
          </a:p>
          <a:p>
            <a:r>
              <a:rPr lang="ru-RU" dirty="0" smtClean="0"/>
              <a:t>- заучивание наизусть, - иллюстрирование (предметно-схематическое изображение в рисунках основного содержания литературного текста), </a:t>
            </a:r>
            <a:endParaRPr lang="ru-RU" dirty="0"/>
          </a:p>
        </p:txBody>
      </p:sp>
      <p:pic>
        <p:nvPicPr>
          <p:cNvPr id="11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175"/>
            <a:ext cx="6296025" cy="885825"/>
          </a:xfrm>
          <a:prstGeom prst="rect">
            <a:avLst/>
          </a:prstGeom>
          <a:noFill/>
        </p:spPr>
      </p:pic>
      <p:pic>
        <p:nvPicPr>
          <p:cNvPr id="12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2" cstate="print"/>
          <a:srcRect r="55975" b="2453"/>
          <a:stretch>
            <a:fillRect/>
          </a:stretch>
        </p:blipFill>
        <p:spPr bwMode="auto">
          <a:xfrm>
            <a:off x="6372200" y="5993904"/>
            <a:ext cx="2771800" cy="864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век высоких технологий, когда существует столько альтернативных способов получения информации (интернет, телевидение, </a:t>
            </a:r>
            <a:r>
              <a:rPr lang="ru-RU" dirty="0" err="1" smtClean="0"/>
              <a:t>гаджеты</a:t>
            </a:r>
            <a:r>
              <a:rPr lang="ru-RU" dirty="0" smtClean="0"/>
              <a:t>), книга утратила свою первоначальную значимость, в связи с этим у детей теряется интерес к чтению художественной литературы. Уже с дошкольного возраста необходимо прививать детям любовь к книгам, как источнику знаний. Процесс </a:t>
            </a:r>
            <a:r>
              <a:rPr lang="ru-RU" dirty="0" smtClean="0">
                <a:cs typeface="Aharoni" pitchFamily="2" charset="-79"/>
              </a:rPr>
              <a:t>общения</a:t>
            </a:r>
            <a:r>
              <a:rPr lang="ru-RU" dirty="0" smtClean="0"/>
              <a:t> дошкольника с книгой – это процесс становления в нем личности, обогащения его внутреннего мира, формирование нравственных качеств.  В условиях </a:t>
            </a:r>
            <a:r>
              <a:rPr lang="ru-RU" dirty="0" err="1" smtClean="0"/>
              <a:t>воспитательно</a:t>
            </a:r>
            <a:r>
              <a:rPr lang="ru-RU" dirty="0" smtClean="0"/>
              <a:t> – образовательного процесса детского сада </a:t>
            </a:r>
            <a:r>
              <a:rPr lang="ru-RU" dirty="0" err="1" smtClean="0"/>
              <a:t>неоходимо</a:t>
            </a:r>
            <a:r>
              <a:rPr lang="ru-RU" dirty="0" smtClean="0"/>
              <a:t>  привить интерес к чтению произведений коми писателей. Любой ребенок дошкольного возраста является читателем,  даже если он не умеет читать, а только слушает чтение взрослых. Если книга для взрослых это источник знаний,  то книгу для детей хочется назвать источником радости, и очень приятно слышать когда наши дети заходят с прогулки и спрашивают: « А вы нам почитаете сегодня?»</a:t>
            </a:r>
            <a:endParaRPr lang="ru-RU" dirty="0"/>
          </a:p>
        </p:txBody>
      </p:sp>
      <p:pic>
        <p:nvPicPr>
          <p:cNvPr id="11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175"/>
            <a:ext cx="6296025" cy="885825"/>
          </a:xfrm>
          <a:prstGeom prst="rect">
            <a:avLst/>
          </a:prstGeom>
          <a:noFill/>
        </p:spPr>
      </p:pic>
      <p:pic>
        <p:nvPicPr>
          <p:cNvPr id="12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2" cstate="print"/>
          <a:srcRect r="55975" b="2453"/>
          <a:stretch>
            <a:fillRect/>
          </a:stretch>
        </p:blipFill>
        <p:spPr bwMode="auto">
          <a:xfrm>
            <a:off x="6372200" y="5993904"/>
            <a:ext cx="2771800" cy="864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457200" y="1"/>
            <a:ext cx="8686800" cy="507207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Одним из средств ознакомления детей с творчеством писателей </a:t>
            </a:r>
            <a:r>
              <a:rPr lang="ru-RU" dirty="0" err="1" smtClean="0"/>
              <a:t>Усть-Вымского</a:t>
            </a:r>
            <a:r>
              <a:rPr lang="ru-RU" dirty="0" smtClean="0"/>
              <a:t> района является книжный уголок, который ярко оформлен в группах. Основными требованиями к оформлению книжных уголков являются:</a:t>
            </a:r>
          </a:p>
          <a:p>
            <a:r>
              <a:rPr lang="ru-RU" dirty="0" smtClean="0"/>
              <a:t>- рациональное размещение в группе;</a:t>
            </a:r>
          </a:p>
          <a:p>
            <a:r>
              <a:rPr lang="ru-RU" dirty="0" smtClean="0"/>
              <a:t>- соответствие возрасту, индивидуальным особенностям детей группы;</a:t>
            </a:r>
          </a:p>
          <a:p>
            <a:r>
              <a:rPr lang="ru-RU" dirty="0" smtClean="0"/>
              <a:t>- соответствие интересам детей;</a:t>
            </a:r>
          </a:p>
          <a:p>
            <a:r>
              <a:rPr lang="ru-RU" dirty="0" smtClean="0"/>
              <a:t>- постоянная сменяемость;</a:t>
            </a:r>
          </a:p>
          <a:p>
            <a:r>
              <a:rPr lang="ru-RU" dirty="0" smtClean="0"/>
              <a:t>- эстетическое оформление;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востребованность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Поместили там портреты коми писателей, их книги.  Сейчас печатается достаточно литературы, она очень красочная, с яркими иллюстрациями, ведь детям необходима наглядность яркая, четкая. Большую помощь нам оказывает и республиканский детский журнал «</a:t>
            </a:r>
            <a:r>
              <a:rPr lang="ru-RU" dirty="0" err="1" smtClean="0"/>
              <a:t>Би</a:t>
            </a:r>
            <a:r>
              <a:rPr lang="ru-RU" dirty="0" smtClean="0"/>
              <a:t> кинь».  Воспитатели нашего детского сада очень широко используют этот журнал в своей работе.</a:t>
            </a:r>
          </a:p>
          <a:p>
            <a:endParaRPr lang="ru-RU" dirty="0"/>
          </a:p>
        </p:txBody>
      </p:sp>
      <p:pic>
        <p:nvPicPr>
          <p:cNvPr id="11" name="Picture 4" descr="http://verbum.syktsu.ru/images/10_Konkursy/smgizpl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05100" y="2705100"/>
            <a:ext cx="6296025" cy="885825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475656" y="1052736"/>
            <a:ext cx="7272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AM_1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214818"/>
            <a:ext cx="4190997" cy="23574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1827</TotalTime>
  <Words>1171</Words>
  <Application>Microsoft Office PowerPoint</Application>
  <PresentationFormat>Экран (4:3)</PresentationFormat>
  <Paragraphs>44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Детский сад Кожмудор</cp:lastModifiedBy>
  <cp:revision>179</cp:revision>
  <dcterms:created xsi:type="dcterms:W3CDTF">2016-12-03T07:12:51Z</dcterms:created>
  <dcterms:modified xsi:type="dcterms:W3CDTF">2018-05-22T11:08:22Z</dcterms:modified>
</cp:coreProperties>
</file>