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517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354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643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860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9736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99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2661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77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2216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37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8338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64409-1322-425E-B34F-BD1C02C02BCC}" type="datetimeFigureOut">
              <a:rPr lang="ru-RU" smtClean="0"/>
              <a:pPr/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DC071-2696-4433-ABC8-7EEDDB37DE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3171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4632" cy="197165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Читательская акция как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 АКТИВНАЯ И РЕЗУЛЬТАТИВНАЯ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форма продвижения чтения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Из опыта работы Национальной детской библиотеки Республики Коми им. С.Я. Маршака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491880" y="5589240"/>
            <a:ext cx="5064224" cy="778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Киселева </a:t>
            </a:r>
            <a:r>
              <a:rPr lang="ru-RU" sz="2800" dirty="0" smtClean="0">
                <a:solidFill>
                  <a:srgbClr val="0070C0"/>
                </a:solidFill>
              </a:rPr>
              <a:t>Т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атьяна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Васильевна, заведующий отделом открытого доступа к фондам и регистрации пользователей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583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Акция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Ценная бумага, свидетельствующая о взносе определенного пая в предприятие, дающая ее владельцу право собственности и участия в прибыли.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Действие, предпринимаемое для достижения какой-нибудь цели.</a:t>
            </a:r>
          </a:p>
          <a:p>
            <a:pPr marL="0" indent="0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Ожегов С.И. Словарь русского языка.- Москва: Оникс, 2007.-С.27.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195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/>
                </a:solidFill>
              </a:rPr>
              <a:t>Цель и задачи проведения акции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Цель - сделать чтение увлекательным, всеобщим и захватывающим занятием в жизни подростка;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Задачи -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вызвать у читателей интерес  к теме чтения, к творчеству определенного писателя;</a:t>
            </a:r>
          </a:p>
          <a:p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о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бъединить усилия родителей, педагогов,  библиотекарей, одноклассников, друзей по чтению книг для сердца и разума;</a:t>
            </a:r>
          </a:p>
          <a:p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п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олучить полезный продукт (ТВОРЧЕСКОГО ЧИТАТЕЛЯ) в результате затраченного коллективного труда.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2530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Проведенные читательские акции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 smtClean="0">
                <a:solidFill>
                  <a:srgbClr val="002060"/>
                </a:solidFill>
              </a:rPr>
              <a:t>2009 - «Книга года»</a:t>
            </a:r>
          </a:p>
          <a:p>
            <a:r>
              <a:rPr lang="ru-RU" sz="2600" b="1" dirty="0" smtClean="0">
                <a:solidFill>
                  <a:srgbClr val="002060"/>
                </a:solidFill>
              </a:rPr>
              <a:t>2010 - «Читатель года» </a:t>
            </a:r>
          </a:p>
          <a:p>
            <a:pPr marL="0" indent="0">
              <a:buNone/>
            </a:pPr>
            <a:r>
              <a:rPr lang="ru-RU" sz="2600" b="1" dirty="0" smtClean="0">
                <a:solidFill>
                  <a:srgbClr val="002060"/>
                </a:solidFill>
              </a:rPr>
              <a:t>(к 75-летию НДБ)</a:t>
            </a:r>
          </a:p>
          <a:p>
            <a:r>
              <a:rPr lang="ru-RU" sz="2600" b="1" dirty="0" smtClean="0">
                <a:solidFill>
                  <a:srgbClr val="002060"/>
                </a:solidFill>
              </a:rPr>
              <a:t>2011 – всероссийский конкурс «Мой автор»</a:t>
            </a:r>
          </a:p>
          <a:p>
            <a:r>
              <a:rPr lang="ru-RU" sz="2600" b="1" dirty="0" smtClean="0">
                <a:solidFill>
                  <a:srgbClr val="002060"/>
                </a:solidFill>
              </a:rPr>
              <a:t>2012 – </a:t>
            </a:r>
            <a:r>
              <a:rPr lang="ru-RU" sz="2600" b="1" dirty="0" smtClean="0">
                <a:solidFill>
                  <a:srgbClr val="002060"/>
                </a:solidFill>
              </a:rPr>
              <a:t>республиканская акция </a:t>
            </a:r>
            <a:r>
              <a:rPr lang="ru-RU" sz="2600" b="1" dirty="0" smtClean="0">
                <a:solidFill>
                  <a:srgbClr val="002060"/>
                </a:solidFill>
              </a:rPr>
              <a:t>«России славные сыны…»</a:t>
            </a:r>
          </a:p>
          <a:p>
            <a:r>
              <a:rPr lang="ru-RU" sz="2600" b="1" dirty="0" smtClean="0">
                <a:solidFill>
                  <a:srgbClr val="002060"/>
                </a:solidFill>
              </a:rPr>
              <a:t>2013 – республиканские «</a:t>
            </a:r>
            <a:r>
              <a:rPr lang="ru-RU" sz="2600" b="1" dirty="0" err="1" smtClean="0">
                <a:solidFill>
                  <a:srgbClr val="002060"/>
                </a:solidFill>
              </a:rPr>
              <a:t>Михалковские</a:t>
            </a:r>
            <a:r>
              <a:rPr lang="ru-RU" sz="2600" b="1" dirty="0" smtClean="0">
                <a:solidFill>
                  <a:srgbClr val="002060"/>
                </a:solidFill>
              </a:rPr>
              <a:t> чтения»</a:t>
            </a:r>
          </a:p>
          <a:p>
            <a:r>
              <a:rPr lang="ru-RU" sz="2600" b="1" dirty="0" smtClean="0">
                <a:solidFill>
                  <a:srgbClr val="002060"/>
                </a:solidFill>
              </a:rPr>
              <a:t> «Читатель года»: к 70-летию </a:t>
            </a:r>
            <a:r>
              <a:rPr lang="ru-RU" sz="2600" b="1" dirty="0" err="1" smtClean="0">
                <a:solidFill>
                  <a:srgbClr val="002060"/>
                </a:solidFill>
              </a:rPr>
              <a:t>Книжкиной</a:t>
            </a:r>
            <a:r>
              <a:rPr lang="ru-RU" sz="2600" b="1" dirty="0" smtClean="0">
                <a:solidFill>
                  <a:srgbClr val="002060"/>
                </a:solidFill>
              </a:rPr>
              <a:t> недели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</a:rPr>
              <a:t>2014 – Английский книжный марафон»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 «Правила жизни»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</a:rPr>
              <a:t>2015 – «Алые паруса Елены </a:t>
            </a:r>
            <a:r>
              <a:rPr lang="ru-RU" sz="2400" b="1" dirty="0" err="1" smtClean="0">
                <a:solidFill>
                  <a:srgbClr val="002060"/>
                </a:solidFill>
              </a:rPr>
              <a:t>Габовой</a:t>
            </a:r>
            <a:r>
              <a:rPr lang="ru-RU" sz="2400" b="1" dirty="0" smtClean="0">
                <a:solidFill>
                  <a:srgbClr val="002060"/>
                </a:solidFill>
              </a:rPr>
              <a:t>»</a:t>
            </a:r>
          </a:p>
          <a:p>
            <a:pPr marL="0" indent="0" algn="just"/>
            <a:r>
              <a:rPr lang="ru-RU" sz="2400" b="1" dirty="0" smtClean="0">
                <a:solidFill>
                  <a:srgbClr val="002060"/>
                </a:solidFill>
              </a:rPr>
              <a:t>   «Мой личный Буккер»</a:t>
            </a:r>
          </a:p>
          <a:p>
            <a:pPr marL="0" indent="0" algn="just"/>
            <a:r>
              <a:rPr lang="ru-RU" sz="2400" b="1" dirty="0" smtClean="0">
                <a:solidFill>
                  <a:srgbClr val="002060"/>
                </a:solidFill>
              </a:rPr>
              <a:t>      Всероссийский конкурс       «Читаем  Альберта </a:t>
            </a:r>
            <a:r>
              <a:rPr lang="ru-RU" sz="2400" b="1" dirty="0" err="1" smtClean="0">
                <a:solidFill>
                  <a:srgbClr val="002060"/>
                </a:solidFill>
              </a:rPr>
              <a:t>Лиханова</a:t>
            </a:r>
            <a:r>
              <a:rPr lang="ru-RU" sz="2400" b="1" dirty="0" smtClean="0">
                <a:solidFill>
                  <a:srgbClr val="002060"/>
                </a:solidFill>
              </a:rPr>
              <a:t>: книги об истинах, честности и победах».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  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3130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Этапы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организации и проведения читательской акции</a:t>
            </a:r>
            <a:r>
              <a:rPr lang="ru-RU" sz="2800" dirty="0" smtClean="0">
                <a:solidFill>
                  <a:srgbClr val="92D050"/>
                </a:solidFill>
              </a:rPr>
              <a:t/>
            </a:r>
            <a:br>
              <a:rPr lang="ru-RU" sz="2800" dirty="0" smtClean="0">
                <a:solidFill>
                  <a:srgbClr val="92D050"/>
                </a:solidFill>
              </a:rPr>
            </a:br>
            <a:r>
              <a:rPr lang="ru-RU" sz="2800" dirty="0" smtClean="0">
                <a:solidFill>
                  <a:srgbClr val="92D050"/>
                </a:solidFill>
              </a:rPr>
              <a:t> </a:t>
            </a:r>
            <a:endParaRPr lang="ru-RU" sz="2800" dirty="0">
              <a:solidFill>
                <a:srgbClr val="92D05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Планирование акции. Сроки. Руководитель проекта. Результаты. Продукт.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Разработка основного документа (Положение, смета, план проведения. Исполнители). Сопровождение акции (реклама, экспозиции, выставки, презентации).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Инструментарий. Анкетирование. Протокол. Наблюдение. Анализ формуляров. Результаты.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Изменение чтения. Количественное и качественное чтение. Расширение круга чтения подростка. Планы чтения. </a:t>
            </a:r>
            <a:r>
              <a:rPr lang="ru-RU" sz="2400" dirty="0">
                <a:solidFill>
                  <a:srgbClr val="002060"/>
                </a:solidFill>
              </a:rPr>
              <a:t>Сочинения. Отзывы. Презентации</a:t>
            </a:r>
            <a:r>
              <a:rPr lang="ru-RU" sz="2400" dirty="0" smtClean="0">
                <a:solidFill>
                  <a:srgbClr val="002060"/>
                </a:solidFill>
              </a:rPr>
              <a:t>. Книжные закладки. Рекомендации своим друзьям, одноклассникам.</a:t>
            </a:r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Результаты. Продукты. Методический или библиографический материалы. Опыт </a:t>
            </a:r>
            <a:r>
              <a:rPr lang="ru-RU" sz="2400" dirty="0">
                <a:solidFill>
                  <a:srgbClr val="002060"/>
                </a:solidFill>
              </a:rPr>
              <a:t>р</a:t>
            </a:r>
            <a:r>
              <a:rPr lang="ru-RU" sz="2400" dirty="0" smtClean="0">
                <a:solidFill>
                  <a:srgbClr val="002060"/>
                </a:solidFill>
              </a:rPr>
              <a:t>аботы в СМИ.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Анализ работы. Сравнительный анализ. Работа над ошибками. Новые планы.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1835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Продукты (результаты) акции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Прирост читателей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Осмысленное и творческое чтение 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Передача информации от читателя к читателю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Индивидуальная и коллективная деятельность по чтению</a:t>
            </a: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Активизация чтение в семье и школе.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98201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327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Читательская акция как  АКТИВНАЯ И РЕЗУЛЬТАТИВНАЯ форма продвижения чтения</vt:lpstr>
      <vt:lpstr>Акция</vt:lpstr>
      <vt:lpstr>Цель и задачи проведения акции</vt:lpstr>
      <vt:lpstr>Проведенные читательские акции</vt:lpstr>
      <vt:lpstr>Этапы  организации и проведения читательской акции  </vt:lpstr>
      <vt:lpstr>Продукты (результаты) акции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Читательская акция  как форма продвижения чтения современных авторов</dc:title>
  <dc:creator>Киселева Татьяна Васильевна</dc:creator>
  <cp:lastModifiedBy>Serditova_TV</cp:lastModifiedBy>
  <cp:revision>21</cp:revision>
  <dcterms:created xsi:type="dcterms:W3CDTF">2016-02-07T10:11:42Z</dcterms:created>
  <dcterms:modified xsi:type="dcterms:W3CDTF">2016-02-09T14:14:10Z</dcterms:modified>
</cp:coreProperties>
</file>